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Averag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Average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26600b377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26600b377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26600b377d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26600b377d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756e9826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2756e9826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6600b377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6600b377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26600b377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126600b377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126600b377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126600b37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26600b377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26600b377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26600b377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26600b377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2756e9826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2756e9826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26600b377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26600b377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budgetdirect.com.au/car-insurance/research/electric-car-sales-australia.html" TargetMode="External"/><Relationship Id="rId4" Type="http://schemas.openxmlformats.org/officeDocument/2006/relationships/hyperlink" Target="https://datasource.kapsarc.org/explore/dataset/spot-prices-for-crude-oil-and-petroleum-products/information/" TargetMode="External"/><Relationship Id="rId5" Type="http://schemas.openxmlformats.org/officeDocument/2006/relationships/hyperlink" Target="https://www.statista.com/statistics/606350/battery-grade-lithium-carbonate-price/" TargetMode="External"/><Relationship Id="rId6" Type="http://schemas.openxmlformats.org/officeDocument/2006/relationships/hyperlink" Target="https://www.ncdc.noaa.gov/cag/global/time-serie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14.png"/><Relationship Id="rId5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369125" y="1578400"/>
            <a:ext cx="5300400" cy="147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Final Project – Group 6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Forecasting using ML/fbProphet </a:t>
            </a:r>
            <a:endParaRPr sz="2400"/>
          </a:p>
        </p:txBody>
      </p:sp>
      <p:sp>
        <p:nvSpPr>
          <p:cNvPr id="229" name="Google Shape;229;p17"/>
          <p:cNvSpPr txBox="1"/>
          <p:nvPr/>
        </p:nvSpPr>
        <p:spPr>
          <a:xfrm>
            <a:off x="4636200" y="3052300"/>
            <a:ext cx="3730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Mino Peri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c,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Erika Hoshino,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Yao Ding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Srivasthan Krishna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Lithium </a:t>
            </a:r>
            <a:endParaRPr/>
          </a:p>
        </p:txBody>
      </p:sp>
      <p:pic>
        <p:nvPicPr>
          <p:cNvPr id="300" name="Google Shape;3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9425" y="1139750"/>
            <a:ext cx="3126323" cy="1767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3150" y="3167050"/>
            <a:ext cx="4738877" cy="147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Global Temperature</a:t>
            </a:r>
            <a:endParaRPr/>
          </a:p>
        </p:txBody>
      </p:sp>
      <p:pic>
        <p:nvPicPr>
          <p:cNvPr id="307" name="Google Shape;3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7700" y="1486625"/>
            <a:ext cx="3678251" cy="217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1550" y="1486613"/>
            <a:ext cx="3794050" cy="21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Interactive Flask App</a:t>
            </a:r>
            <a:endParaRPr/>
          </a:p>
        </p:txBody>
      </p:sp>
      <p:pic>
        <p:nvPicPr>
          <p:cNvPr id="314" name="Google Shape;3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2988" y="1307850"/>
            <a:ext cx="6127922" cy="353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Interactive Flask App – Demonstration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0"/>
          <p:cNvSpPr txBox="1"/>
          <p:nvPr>
            <p:ph type="title"/>
          </p:nvPr>
        </p:nvSpPr>
        <p:spPr>
          <a:xfrm>
            <a:off x="3342675" y="21147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Applications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Objectives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Demonstration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298" y="337990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Applications</a:t>
            </a:r>
            <a:endParaRPr/>
          </a:p>
        </p:txBody>
      </p:sp>
      <p:sp>
        <p:nvSpPr>
          <p:cNvPr id="245" name="Google Shape;245;p19"/>
          <p:cNvSpPr txBox="1"/>
          <p:nvPr>
            <p:ph idx="1" type="body"/>
          </p:nvPr>
        </p:nvSpPr>
        <p:spPr>
          <a:xfrm>
            <a:off x="1297500" y="1567550"/>
            <a:ext cx="1924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Excel</a:t>
            </a:r>
            <a:br>
              <a:rPr lang="en-GB"/>
            </a:br>
            <a:r>
              <a:rPr lang="en-GB"/>
              <a:t>fbProphet</a:t>
            </a:r>
            <a:br>
              <a:rPr lang="en-GB"/>
            </a:br>
            <a:r>
              <a:rPr lang="en-GB"/>
              <a:t>Flask</a:t>
            </a:r>
            <a:br>
              <a:rPr lang="en-GB"/>
            </a:br>
            <a:r>
              <a:rPr lang="en-GB"/>
              <a:t>Jupyter Notebook</a:t>
            </a:r>
            <a:br>
              <a:rPr lang="en-GB"/>
            </a:br>
            <a:r>
              <a:rPr lang="en-GB"/>
              <a:t>Machine Learning</a:t>
            </a:r>
            <a:br>
              <a:rPr lang="en-GB"/>
            </a:br>
            <a:r>
              <a:rPr lang="en-GB"/>
              <a:t>Matplotlib</a:t>
            </a:r>
            <a:br>
              <a:rPr lang="en-GB"/>
            </a:br>
            <a:r>
              <a:rPr lang="en-GB"/>
              <a:t>Pandas</a:t>
            </a:r>
            <a:br>
              <a:rPr lang="en-GB"/>
            </a:br>
            <a:r>
              <a:rPr lang="en-GB"/>
              <a:t>Python</a:t>
            </a:r>
            <a:br>
              <a:rPr lang="en-GB"/>
            </a:br>
            <a:endParaRPr/>
          </a:p>
        </p:txBody>
      </p:sp>
      <p:pic>
        <p:nvPicPr>
          <p:cNvPr id="246" name="Google Shape;2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5300" y="1103625"/>
            <a:ext cx="914100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6525" y="3345900"/>
            <a:ext cx="914100" cy="91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8053" y="2188450"/>
            <a:ext cx="1128584" cy="9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>
            <p:ph type="title"/>
          </p:nvPr>
        </p:nvSpPr>
        <p:spPr>
          <a:xfrm>
            <a:off x="1219775" y="167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54" name="Google Shape;254;p20"/>
          <p:cNvSpPr txBox="1"/>
          <p:nvPr>
            <p:ph idx="1" type="body"/>
          </p:nvPr>
        </p:nvSpPr>
        <p:spPr>
          <a:xfrm>
            <a:off x="1255100" y="698525"/>
            <a:ext cx="7265700" cy="40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9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rPr>
              <a:t>“How environmentally friendly and sustainable are electric vehicles in Australia if we continue to generate and consume electricity generated by fossil fuels?” </a:t>
            </a:r>
            <a:endParaRPr sz="900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To investigate this question, the project was split into three parts;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Past</a:t>
            </a:r>
            <a:endParaRPr b="1" sz="900">
              <a:solidFill>
                <a:schemeClr val="accent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just">
              <a:spcBef>
                <a:spcPts val="400"/>
              </a:spcBef>
              <a:spcAft>
                <a:spcPts val="0"/>
              </a:spcAft>
              <a:buSzPts val="900"/>
              <a:buFont typeface="Montserrat"/>
              <a:buAutoNum type="arabi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Investigating and analysing trends based on historical/current data on;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1" marL="914400" rtl="0" algn="just"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AutoNum type="alphaL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Electric vehicle uptake (nationally and by state)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1" marL="914400" rtl="0" algn="just"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AutoNum type="alphaL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Electricity generation and consumption by fuel type (nationally and by state)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1" marL="914400" rtl="0" algn="just"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AutoNum type="alphaL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Global crude oil prices</a:t>
            </a:r>
            <a:endParaRPr b="1" i="1" sz="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FFFF00"/>
                </a:solidFill>
                <a:latin typeface="Montserrat"/>
                <a:ea typeface="Montserrat"/>
                <a:cs typeface="Montserrat"/>
                <a:sym typeface="Montserrat"/>
              </a:rPr>
              <a:t>Present</a:t>
            </a:r>
            <a:endParaRPr b="1" sz="900">
              <a:solidFill>
                <a:srgbClr val="FF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just">
              <a:spcBef>
                <a:spcPts val="400"/>
              </a:spcBef>
              <a:spcAft>
                <a:spcPts val="0"/>
              </a:spcAft>
              <a:buSzPts val="900"/>
              <a:buFont typeface="Montserrat"/>
              <a:buAutoNum type="arabi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Determining whether there are identifiable correlations between;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1" marL="914400" rtl="0" algn="just"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AutoNum type="alphaL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The number of electric vehicles in Australia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1" marL="914400" rtl="0" algn="just"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AutoNum type="alphaL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Electricity generation and consumption 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1" marL="914400" rtl="0" algn="just"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AutoNum type="alphaL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Global crude oil prices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9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Future</a:t>
            </a:r>
            <a:endParaRPr b="1" sz="9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0" marL="457200" rtl="0" algn="just">
              <a:spcBef>
                <a:spcPts val="400"/>
              </a:spcBef>
              <a:spcAft>
                <a:spcPts val="0"/>
              </a:spcAft>
              <a:buSzPts val="900"/>
              <a:buFont typeface="Montserrat"/>
              <a:buAutoNum type="arabi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Forecasting future performances and trends of;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1" marL="914400" rtl="0" algn="just"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AutoNum type="alphaL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Electric vehicle uptake in Australia 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1" marL="914400" rtl="0" algn="just"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AutoNum type="alphaL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Electricity generation and consumption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-285750" lvl="1" marL="914400" rtl="0" algn="just">
              <a:spcBef>
                <a:spcPts val="0"/>
              </a:spcBef>
              <a:spcAft>
                <a:spcPts val="0"/>
              </a:spcAft>
              <a:buSzPts val="900"/>
              <a:buFont typeface="Montserrat"/>
              <a:buAutoNum type="alphaLcPeriod"/>
            </a:pPr>
            <a:r>
              <a:rPr lang="en-GB" sz="900">
                <a:latin typeface="Montserrat"/>
                <a:ea typeface="Montserrat"/>
                <a:cs typeface="Montserrat"/>
                <a:sym typeface="Montserrat"/>
              </a:rPr>
              <a:t>Global crude oil prices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Objectives</a:t>
            </a:r>
            <a:endParaRPr/>
          </a:p>
        </p:txBody>
      </p:sp>
      <p:sp>
        <p:nvSpPr>
          <p:cNvPr id="260" name="Google Shape;260;p21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1" name="Google Shape;261;p21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Collate datasets relating to Electric Vehicle uptake, Crude Oil/Resource Price, Trends in electricity generation/consumption in Australia.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2" name="Google Shape;262;p21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Build a </a:t>
            </a:r>
            <a:r>
              <a:rPr lang="en-GB">
                <a:solidFill>
                  <a:srgbClr val="FFFFFF"/>
                </a:solidFill>
              </a:rPr>
              <a:t>machine-learning model which predicts future values/prices.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4" name="Google Shape;264;p21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5" name="Google Shape;265;p21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Develop a user-friendly/interactive application that returns model-forecasted values/prices based on year.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Datasets </a:t>
            </a:r>
            <a:endParaRPr/>
          </a:p>
        </p:txBody>
      </p:sp>
      <p:sp>
        <p:nvSpPr>
          <p:cNvPr id="271" name="Google Shape;271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Electric</a:t>
            </a:r>
            <a:r>
              <a:rPr lang="en-GB"/>
              <a:t> Vehicles</a:t>
            </a:r>
            <a:br>
              <a:rPr lang="en-GB"/>
            </a:br>
            <a:r>
              <a:rPr lang="en-GB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https://www.budgetdirect.com.au/car-insurance/research/electric-car-sales-australia.html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Crude Oil </a:t>
            </a:r>
            <a:br>
              <a:rPr lang="en-GB"/>
            </a:b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https://datasource.kapsarc.org/explore/dataset/spot-prices-for-crude-oil-and-petroleum-products/information/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Lithium </a:t>
            </a:r>
            <a:br>
              <a:rPr lang="en-GB"/>
            </a:b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https://www.statista.com/statistics/606350/battery-grade-lithium-carbonate-price/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Global Temperature</a:t>
            </a:r>
            <a:br>
              <a:rPr lang="en-GB"/>
            </a:br>
            <a:r>
              <a:rPr lang="en-GB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https://www.ncdc.noaa.gov/cag/global/time-series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Electric Vehicles</a:t>
            </a:r>
            <a:endParaRPr/>
          </a:p>
        </p:txBody>
      </p:sp>
      <p:pic>
        <p:nvPicPr>
          <p:cNvPr id="277" name="Google Shape;2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000" y="3131950"/>
            <a:ext cx="3500200" cy="179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3825" y="1307850"/>
            <a:ext cx="2925450" cy="16538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22750" y="1307850"/>
            <a:ext cx="2925451" cy="1668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Electricity Generation (Coal)</a:t>
            </a:r>
            <a:endParaRPr/>
          </a:p>
        </p:txBody>
      </p:sp>
      <p:pic>
        <p:nvPicPr>
          <p:cNvPr id="285" name="Google Shape;28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1188" y="1307850"/>
            <a:ext cx="4401623" cy="14679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2980875"/>
            <a:ext cx="2945899" cy="172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17675" y="3110849"/>
            <a:ext cx="4401618" cy="1467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5"/>
          <p:cNvSpPr txBox="1"/>
          <p:nvPr>
            <p:ph type="title"/>
          </p:nvPr>
        </p:nvSpPr>
        <p:spPr>
          <a:xfrm>
            <a:off x="1262175" y="4008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Crude Oil </a:t>
            </a:r>
            <a:endParaRPr/>
          </a:p>
        </p:txBody>
      </p:sp>
      <p:pic>
        <p:nvPicPr>
          <p:cNvPr id="293" name="Google Shape;2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5700" y="1027775"/>
            <a:ext cx="4518900" cy="167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5700" y="2804900"/>
            <a:ext cx="4518900" cy="191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